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3"/>
  </p:notesMasterIdLst>
  <p:sldIdLst>
    <p:sldId id="258" r:id="rId2"/>
    <p:sldId id="259" r:id="rId3"/>
    <p:sldId id="262" r:id="rId4"/>
    <p:sldId id="263" r:id="rId5"/>
    <p:sldId id="264" r:id="rId6"/>
    <p:sldId id="265" r:id="rId7"/>
    <p:sldId id="273" r:id="rId8"/>
    <p:sldId id="274" r:id="rId9"/>
    <p:sldId id="267" r:id="rId10"/>
    <p:sldId id="275" r:id="rId11"/>
    <p:sldId id="272" r:id="rId12"/>
  </p:sldIdLst>
  <p:sldSz cx="9144000" cy="5143500" type="screen16x9"/>
  <p:notesSz cx="6858000" cy="9144000"/>
  <p:embeddedFontLst>
    <p:embeddedFont>
      <p:font typeface="Anaheim" panose="020B0604020202020204" charset="0"/>
      <p:regular r:id="rId14"/>
    </p:embeddedFont>
    <p:embeddedFont>
      <p:font typeface="Bahiana" panose="020B0604020202020204" charset="0"/>
      <p:regular r:id="rId15"/>
    </p:embeddedFont>
    <p:embeddedFont>
      <p:font typeface="Fira Sans Extra Condensed Medium" panose="020B0604020202020204" charset="0"/>
      <p:regular r:id="rId16"/>
      <p:bold r:id="rId17"/>
      <p:italic r:id="rId18"/>
      <p:boldItalic r:id="rId19"/>
    </p:embeddedFont>
    <p:embeddedFont>
      <p:font typeface="Saira SemiCondensed Medium" panose="020B0604020202020204" charset="0"/>
      <p:regular r:id="rId20"/>
      <p:bold r:id="rId21"/>
    </p:embeddedFont>
    <p:embeddedFont>
      <p:font typeface="Saira SemiCondensed SemiBold" panose="020B060402020202020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A9B923-DCC8-48C2-86C9-9717FF9F9E0F}">
  <a:tblStyle styleId="{65A9B923-DCC8-48C2-86C9-9717FF9F9E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14ab38a4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14ab38a4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1019570e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1019570e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1697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6b20e2230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6b20e2230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c47db38fd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c47db38fd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47db38f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47db38f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995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5990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1019570e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1019570e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2TyoMsr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://bit.ly/2TtBDfr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 flipH="1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8" name="Google Shape;18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3">
              <a:alphaModFix/>
            </a:blip>
            <a:srcRect l="47244" t="1700" r="-12382" b="49281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 flipH="1">
            <a:off x="719925" y="2222475"/>
            <a:ext cx="51627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 flipH="1">
            <a:off x="72000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000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9"/>
          <p:cNvSpPr/>
          <p:nvPr/>
        </p:nvSpPr>
        <p:spPr>
          <a:xfrm rot="10800000">
            <a:off x="7226701" y="823199"/>
            <a:ext cx="1082100" cy="10821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039" y="1151477"/>
            <a:ext cx="403575" cy="4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633" y="361621"/>
            <a:ext cx="1195824" cy="11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9"/>
          <p:cNvPicPr preferRelativeResize="0"/>
          <p:nvPr/>
        </p:nvPicPr>
        <p:blipFill rotWithShape="1">
          <a:blip r:embed="rId5">
            <a:alphaModFix/>
          </a:blip>
          <a:srcRect l="48250" b="42676"/>
          <a:stretch/>
        </p:blipFill>
        <p:spPr>
          <a:xfrm flipH="1">
            <a:off x="7186574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/>
          <p:nvPr/>
        </p:nvSpPr>
        <p:spPr>
          <a:xfrm rot="10800000">
            <a:off x="4377974" y="-446013"/>
            <a:ext cx="2808600" cy="28086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ubTitle" idx="1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2"/>
          </p:nvPr>
        </p:nvSpPr>
        <p:spPr>
          <a:xfrm>
            <a:off x="1204900" y="3416963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ubTitle" idx="3"/>
          </p:nvPr>
        </p:nvSpPr>
        <p:spPr>
          <a:xfrm flipH="1">
            <a:off x="120525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ctrTitle" idx="4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5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ctrTitle" idx="6"/>
          </p:nvPr>
        </p:nvSpPr>
        <p:spPr>
          <a:xfrm>
            <a:off x="5256950" y="3416963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7"/>
          </p:nvPr>
        </p:nvSpPr>
        <p:spPr>
          <a:xfrm flipH="1">
            <a:off x="525730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1204900" y="2979627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2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2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2"/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5256950" y="2979632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4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5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1407825" y="102225"/>
            <a:ext cx="1702500" cy="17025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" name="Google Shape;170;p26"/>
          <p:cNvGrpSpPr/>
          <p:nvPr/>
        </p:nvGrpSpPr>
        <p:grpSpPr>
          <a:xfrm>
            <a:off x="1611700" y="-1"/>
            <a:ext cx="7531825" cy="5144751"/>
            <a:chOff x="1611700" y="-1"/>
            <a:chExt cx="7531825" cy="5144751"/>
          </a:xfrm>
        </p:grpSpPr>
        <p:sp>
          <p:nvSpPr>
            <p:cNvPr id="171" name="Google Shape;171;p26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72" name="Google Shape;172;p26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37550" y="39848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4845466" y="3028159"/>
              <a:ext cx="2028115" cy="20238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38597" y="522792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26"/>
            <p:cNvSpPr/>
            <p:nvPr/>
          </p:nvSpPr>
          <p:spPr>
            <a:xfrm>
              <a:off x="1611700" y="37587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1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0" name="Google Shape;180;p26"/>
          <p:cNvSpPr txBox="1"/>
          <p:nvPr/>
        </p:nvSpPr>
        <p:spPr>
          <a:xfrm>
            <a:off x="725275" y="3650025"/>
            <a:ext cx="3859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1" r:id="rId4"/>
    <p:sldLayoutId id="2147483672" r:id="rId5"/>
    <p:sldLayoutId id="214748367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>
            <a:spLocks noGrp="1"/>
          </p:cNvSpPr>
          <p:nvPr>
            <p:ph type="ctrTitle"/>
          </p:nvPr>
        </p:nvSpPr>
        <p:spPr>
          <a:xfrm flipH="1">
            <a:off x="5297675" y="2290975"/>
            <a:ext cx="3126300" cy="155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Engenharia de dados aplicado à COVID 19</a:t>
            </a:r>
            <a:endParaRPr sz="3000"/>
          </a:p>
        </p:txBody>
      </p:sp>
      <p:grpSp>
        <p:nvGrpSpPr>
          <p:cNvPr id="205" name="Google Shape;205;p33"/>
          <p:cNvGrpSpPr/>
          <p:nvPr/>
        </p:nvGrpSpPr>
        <p:grpSpPr>
          <a:xfrm flipH="1">
            <a:off x="5216570" y="2171212"/>
            <a:ext cx="3486693" cy="1673888"/>
            <a:chOff x="439473" y="1811648"/>
            <a:chExt cx="4206917" cy="1744178"/>
          </a:xfrm>
        </p:grpSpPr>
        <p:sp>
          <p:nvSpPr>
            <p:cNvPr id="206" name="Google Shape;206;p33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3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>
            <a:spLocks noGrp="1"/>
          </p:cNvSpPr>
          <p:nvPr>
            <p:ph type="title"/>
          </p:nvPr>
        </p:nvSpPr>
        <p:spPr>
          <a:xfrm flipH="1">
            <a:off x="219739" y="255966"/>
            <a:ext cx="7101825" cy="8569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QA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1D0C88C-7C14-4484-A704-8E95A18F1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442" y="991008"/>
            <a:ext cx="6173972" cy="402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69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7"/>
          <p:cNvSpPr/>
          <p:nvPr/>
        </p:nvSpPr>
        <p:spPr>
          <a:xfrm rot="10800000">
            <a:off x="4882741" y="797061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7"/>
          <p:cNvSpPr txBox="1">
            <a:spLocks noGrp="1"/>
          </p:cNvSpPr>
          <p:nvPr>
            <p:ph type="title"/>
          </p:nvPr>
        </p:nvSpPr>
        <p:spPr>
          <a:xfrm>
            <a:off x="725275" y="549525"/>
            <a:ext cx="45930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OBRIGADO!</a:t>
            </a:r>
            <a:endParaRPr/>
          </a:p>
        </p:txBody>
      </p:sp>
      <p:sp>
        <p:nvSpPr>
          <p:cNvPr id="347" name="Google Shape;347;p47"/>
          <p:cNvSpPr txBox="1">
            <a:spLocks noGrp="1"/>
          </p:cNvSpPr>
          <p:nvPr>
            <p:ph type="subTitle" idx="1"/>
          </p:nvPr>
        </p:nvSpPr>
        <p:spPr>
          <a:xfrm>
            <a:off x="725275" y="1644502"/>
            <a:ext cx="4322700" cy="1935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GRUPO 2 – Datazilla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 err="1"/>
              <a:t>Deive</a:t>
            </a:r>
            <a:r>
              <a:rPr lang="pt-BR" u="sng" dirty="0"/>
              <a:t> </a:t>
            </a:r>
            <a:r>
              <a:rPr lang="pt-BR" u="sng" dirty="0" err="1"/>
              <a:t>Audieres</a:t>
            </a:r>
            <a:r>
              <a:rPr lang="pt-BR" u="sng" dirty="0"/>
              <a:t> Leal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Gabriel </a:t>
            </a:r>
            <a:r>
              <a:rPr lang="pt-BR" u="sng" dirty="0" err="1"/>
              <a:t>Ballesteros</a:t>
            </a:r>
            <a:endParaRPr lang="pt-BR" u="sng" dirty="0"/>
          </a:p>
          <a:p>
            <a:pPr marL="0" indent="0"/>
            <a:r>
              <a:rPr lang="pt-BR" u="sng" dirty="0"/>
              <a:t>George </a:t>
            </a:r>
            <a:r>
              <a:rPr lang="pt-BR" u="sng" dirty="0" err="1"/>
              <a:t>Razera</a:t>
            </a:r>
            <a:endParaRPr lang="pt-BR" u="sng" dirty="0"/>
          </a:p>
          <a:p>
            <a:pPr marL="0" indent="0"/>
            <a:r>
              <a:rPr lang="pt-BR" u="sng" dirty="0" err="1"/>
              <a:t>Judson</a:t>
            </a:r>
            <a:r>
              <a:rPr lang="pt-BR" u="sng" dirty="0"/>
              <a:t> Santana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Leonardo Moreno </a:t>
            </a:r>
            <a:r>
              <a:rPr lang="pt-BR" u="sng" dirty="0" err="1"/>
              <a:t>Giantin</a:t>
            </a:r>
            <a:r>
              <a:rPr lang="pt-BR" u="sng" dirty="0"/>
              <a:t> Rodrigues</a:t>
            </a:r>
            <a:endParaRPr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Tiago Fernandes DAgostino</a:t>
            </a:r>
            <a:endParaRPr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Viviane Jordão Nyitray</a:t>
            </a:r>
            <a:endParaRPr u="sng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>
            <a:spLocks noGrp="1"/>
          </p:cNvSpPr>
          <p:nvPr>
            <p:ph type="title" idx="9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13" name="Google Shape;213;p34"/>
          <p:cNvSpPr txBox="1">
            <a:spLocks noGrp="1"/>
          </p:cNvSpPr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DESENVOLVIMENTOS</a:t>
            </a:r>
            <a:endParaRPr/>
          </a:p>
        </p:txBody>
      </p:sp>
      <p:sp>
        <p:nvSpPr>
          <p:cNvPr id="214" name="Google Shape;214;p34"/>
          <p:cNvSpPr txBox="1">
            <a:spLocks noGrp="1"/>
          </p:cNvSpPr>
          <p:nvPr>
            <p:ph type="subTitle" idx="1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Explicação e Funcionamento do back-end, Databricks e Front-end.</a:t>
            </a:r>
            <a:endParaRPr/>
          </a:p>
        </p:txBody>
      </p:sp>
      <p:sp>
        <p:nvSpPr>
          <p:cNvPr id="217" name="Google Shape;217;p34"/>
          <p:cNvSpPr txBox="1">
            <a:spLocks noGrp="1"/>
          </p:cNvSpPr>
          <p:nvPr>
            <p:ph type="ctrTitle" idx="4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EVOLUÇÃO DA SOLUÇÃO</a:t>
            </a:r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subTitle" idx="5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Melhorias possíveis e lições aprendidas.</a:t>
            </a:r>
            <a:endParaRPr dirty="0"/>
          </a:p>
        </p:txBody>
      </p:sp>
      <p:sp>
        <p:nvSpPr>
          <p:cNvPr id="221" name="Google Shape;221;p34"/>
          <p:cNvSpPr txBox="1">
            <a:spLocks noGrp="1"/>
          </p:cNvSpPr>
          <p:nvPr>
            <p:ph type="title" idx="13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grpSp>
        <p:nvGrpSpPr>
          <p:cNvPr id="223" name="Google Shape;223;p34"/>
          <p:cNvGrpSpPr/>
          <p:nvPr/>
        </p:nvGrpSpPr>
        <p:grpSpPr>
          <a:xfrm>
            <a:off x="1129030" y="907796"/>
            <a:ext cx="4264564" cy="214800"/>
            <a:chOff x="1205230" y="983996"/>
            <a:chExt cx="4264564" cy="214800"/>
          </a:xfrm>
        </p:grpSpPr>
        <p:sp>
          <p:nvSpPr>
            <p:cNvPr id="224" name="Google Shape;224;p34"/>
            <p:cNvSpPr/>
            <p:nvPr/>
          </p:nvSpPr>
          <p:spPr>
            <a:xfrm rot="10800000" flipH="1">
              <a:off x="1205230" y="983996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4"/>
            <p:cNvSpPr/>
            <p:nvPr/>
          </p:nvSpPr>
          <p:spPr>
            <a:xfrm rot="10800000" flipH="1">
              <a:off x="5254994" y="983996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Power BI</a:t>
            </a:r>
            <a:endParaRPr/>
          </a:p>
        </p:txBody>
      </p:sp>
      <p:sp>
        <p:nvSpPr>
          <p:cNvPr id="247" name="Google Shape;247;p37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Back-End</a:t>
            </a:r>
            <a:endParaRPr/>
          </a:p>
        </p:txBody>
      </p:sp>
      <p:sp>
        <p:nvSpPr>
          <p:cNvPr id="248" name="Google Shape;248;p37"/>
          <p:cNvSpPr txBox="1">
            <a:spLocks noGrp="1"/>
          </p:cNvSpPr>
          <p:nvPr>
            <p:ph type="subTitle" idx="4"/>
          </p:nvPr>
        </p:nvSpPr>
        <p:spPr>
          <a:xfrm>
            <a:off x="613772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Dashboards com informaçoes e indicadores dos casos de Covid no mundo/Brasil.</a:t>
            </a:r>
            <a:endParaRPr/>
          </a:p>
        </p:txBody>
      </p:sp>
      <p:sp>
        <p:nvSpPr>
          <p:cNvPr id="249" name="Google Shape;249;p37"/>
          <p:cNvSpPr txBox="1">
            <a:spLocks noGrp="1"/>
          </p:cNvSpPr>
          <p:nvPr>
            <p:ph type="subTitle" idx="5"/>
          </p:nvPr>
        </p:nvSpPr>
        <p:spPr>
          <a:xfrm>
            <a:off x="342887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Extração da informação do banco de dados, transformação, testes de hipóteses e insights</a:t>
            </a:r>
            <a:endParaRPr/>
          </a:p>
        </p:txBody>
      </p:sp>
      <p:sp>
        <p:nvSpPr>
          <p:cNvPr id="250" name="Google Shape;250;p37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Requisição de informações via API, verificação da informação e inserção no banco de dados </a:t>
            </a:r>
            <a:endParaRPr/>
          </a:p>
        </p:txBody>
      </p:sp>
      <p:sp>
        <p:nvSpPr>
          <p:cNvPr id="251" name="Google Shape;251;p37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DESENVOLVIMENTOS</a:t>
            </a:r>
            <a:endParaRPr/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Databricks</a:t>
            </a:r>
            <a:endParaRPr/>
          </a:p>
        </p:txBody>
      </p:sp>
      <p:pic>
        <p:nvPicPr>
          <p:cNvPr id="253" name="Google Shape;25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1439" y="1835710"/>
            <a:ext cx="1321925" cy="8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/>
          <p:cNvPicPr preferRelativeResize="0"/>
          <p:nvPr/>
        </p:nvPicPr>
        <p:blipFill rotWithShape="1">
          <a:blip r:embed="rId5">
            <a:alphaModFix/>
          </a:blip>
          <a:srcRect l="31878" r="33680" b="37570"/>
          <a:stretch/>
        </p:blipFill>
        <p:spPr>
          <a:xfrm>
            <a:off x="4111413" y="1835700"/>
            <a:ext cx="919673" cy="83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0072" y="1835700"/>
            <a:ext cx="840116" cy="83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23050"/>
            <a:ext cx="8839199" cy="2822013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8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ARQUITETURA BACK-END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22C526F-7BF4-4FA5-8493-8BAA4681A4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0185" y="1347165"/>
            <a:ext cx="4883889" cy="3540387"/>
          </a:xfrm>
          <a:prstGeom prst="rect">
            <a:avLst/>
          </a:prstGeom>
        </p:spPr>
      </p:pic>
      <p:sp>
        <p:nvSpPr>
          <p:cNvPr id="267" name="Google Shape;267;p39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ESTRUTURA DO SOFTWARE - BACK-END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CA7DED6-6529-4A3F-A406-B1D7288D8EC2}"/>
              </a:ext>
            </a:extLst>
          </p:cNvPr>
          <p:cNvSpPr txBox="1"/>
          <p:nvPr/>
        </p:nvSpPr>
        <p:spPr>
          <a:xfrm>
            <a:off x="2402958" y="1347168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View</a:t>
            </a:r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1FDB8E0-CCDC-4B80-9A6B-390BEE9268BE}"/>
              </a:ext>
            </a:extLst>
          </p:cNvPr>
          <p:cNvSpPr txBox="1"/>
          <p:nvPr/>
        </p:nvSpPr>
        <p:spPr>
          <a:xfrm>
            <a:off x="3651555" y="1347165"/>
            <a:ext cx="920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Controler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116A7B-411D-4D20-AEA4-D67D8809DC78}"/>
              </a:ext>
            </a:extLst>
          </p:cNvPr>
          <p:cNvSpPr txBox="1"/>
          <p:nvPr/>
        </p:nvSpPr>
        <p:spPr>
          <a:xfrm>
            <a:off x="4762267" y="1347165"/>
            <a:ext cx="6719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7640F9B-4196-4580-A549-FC5D9CD1098C}"/>
              </a:ext>
            </a:extLst>
          </p:cNvPr>
          <p:cNvSpPr txBox="1"/>
          <p:nvPr/>
        </p:nvSpPr>
        <p:spPr>
          <a:xfrm>
            <a:off x="5899950" y="1347165"/>
            <a:ext cx="5629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Data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374085" y="438476"/>
            <a:ext cx="8514010" cy="956180"/>
          </a:xfrm>
        </p:spPr>
        <p:txBody>
          <a:bodyPr/>
          <a:lstStyle/>
          <a:p>
            <a:r>
              <a:rPr lang="pt-BR" dirty="0"/>
              <a:t>Divisão dos Notebooks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8F1378B-7069-412E-9A37-8433EAE9B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5766" y="1633907"/>
            <a:ext cx="5663609" cy="28627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63980" y="676224"/>
            <a:ext cx="6978047" cy="1601889"/>
          </a:xfrm>
        </p:spPr>
        <p:txBody>
          <a:bodyPr/>
          <a:lstStyle/>
          <a:p>
            <a:r>
              <a:rPr lang="pt-BR" dirty="0"/>
              <a:t>Resultado das consultas</a:t>
            </a:r>
            <a:br>
              <a:rPr lang="pt-BR" dirty="0"/>
            </a:b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A38724E-9F36-40DD-AF4F-D3691CD7F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46" y="1657830"/>
            <a:ext cx="4105500" cy="90682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8EB601D-B918-454A-8766-B02767745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46" y="3028074"/>
            <a:ext cx="4165647" cy="111107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F5FD70E-E170-40D5-8E88-72C98A9110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525786"/>
            <a:ext cx="4165647" cy="113642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9012F46-8FC5-4525-901F-7639AE3238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7438" y="3028074"/>
            <a:ext cx="4150209" cy="130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092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63980" y="676224"/>
            <a:ext cx="6978047" cy="1601889"/>
          </a:xfrm>
        </p:spPr>
        <p:txBody>
          <a:bodyPr/>
          <a:lstStyle/>
          <a:p>
            <a:r>
              <a:rPr lang="pt-BR" dirty="0"/>
              <a:t>Conexão com </a:t>
            </a:r>
            <a:r>
              <a:rPr lang="pt-BR" dirty="0" err="1"/>
              <a:t>PowerBI</a:t>
            </a:r>
            <a:br>
              <a:rPr lang="pt-BR" dirty="0"/>
            </a:br>
            <a:endParaRPr lang="pt-BR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E27DDC75-2C47-4891-9069-737AC0EDA2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163A3D3-AD75-4C34-9CBD-BF3913B410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28" y="1548000"/>
            <a:ext cx="6875722" cy="349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424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>
            <a:spLocks noGrp="1"/>
          </p:cNvSpPr>
          <p:nvPr>
            <p:ph type="title"/>
          </p:nvPr>
        </p:nvSpPr>
        <p:spPr>
          <a:xfrm flipH="1">
            <a:off x="219740" y="255966"/>
            <a:ext cx="7101825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DIFICULDADES E LIÇÕES APRENDIDAS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9" name="Google Shape;347;p47">
            <a:extLst>
              <a:ext uri="{FF2B5EF4-FFF2-40B4-BE49-F238E27FC236}">
                <a16:creationId xmlns:a16="http://schemas.microsoft.com/office/drawing/2014/main" id="{5F24920F-BB35-488F-B279-BE72D479DB2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1619" y="1956257"/>
            <a:ext cx="6930167" cy="2984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API Instável – Foi necessário criar caches em disco e trabalhar extensivamente com exceções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Validar os tipos criando Schema de dados no DataFrame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Processar os dados antes de enviar verificando duplicidade através de Timestamp e Nomes dos Países, criando o relacionamente de chaves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Conexão de internet Instável forçou inserir linha a linha, fazendo commits depois de um número de inserts (ao invés de se utilizar funções otimizadas para muitos inserts)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Maior controle para o usuário, fragmentando as tarefas e possibilitando ao usuário faze-las de acordo com a necessidade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Foco na Qualidade, Desenvolvimento para “outra” equipe, Boas Práticas de Design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VID-19 by Slidesgo">
  <a:themeElements>
    <a:clrScheme name="Simple Light">
      <a:dk1>
        <a:srgbClr val="FFFFFF"/>
      </a:dk1>
      <a:lt1>
        <a:srgbClr val="00151F"/>
      </a:lt1>
      <a:dk2>
        <a:srgbClr val="00287F"/>
      </a:dk2>
      <a:lt2>
        <a:srgbClr val="00C5FF"/>
      </a:lt2>
      <a:accent1>
        <a:srgbClr val="6CF6EA"/>
      </a:accent1>
      <a:accent2>
        <a:srgbClr val="FFFFFF"/>
      </a:accent2>
      <a:accent3>
        <a:srgbClr val="00151F"/>
      </a:accent3>
      <a:accent4>
        <a:srgbClr val="00287F"/>
      </a:accent4>
      <a:accent5>
        <a:srgbClr val="00C5FF"/>
      </a:accent5>
      <a:accent6>
        <a:srgbClr val="6CF6E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246</Words>
  <Application>Microsoft Office PowerPoint</Application>
  <PresentationFormat>Apresentação na tela (16:9)</PresentationFormat>
  <Paragraphs>43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8" baseType="lpstr">
      <vt:lpstr>Saira SemiCondensed SemiBold</vt:lpstr>
      <vt:lpstr>Arial</vt:lpstr>
      <vt:lpstr>Bahiana</vt:lpstr>
      <vt:lpstr>Saira SemiCondensed Medium</vt:lpstr>
      <vt:lpstr>Anaheim</vt:lpstr>
      <vt:lpstr>Fira Sans Extra Condensed Medium</vt:lpstr>
      <vt:lpstr>COVID-19 by Slidesgo</vt:lpstr>
      <vt:lpstr>Engenharia de dados aplicado à COVID 19</vt:lpstr>
      <vt:lpstr>01.</vt:lpstr>
      <vt:lpstr>DESENVOLVIMENTOS</vt:lpstr>
      <vt:lpstr>Apresentação do PowerPoint</vt:lpstr>
      <vt:lpstr>Apresentação do PowerPoint</vt:lpstr>
      <vt:lpstr>Divisão dos Notebooks</vt:lpstr>
      <vt:lpstr>Resultado das consultas </vt:lpstr>
      <vt:lpstr>Conexão com PowerBI </vt:lpstr>
      <vt:lpstr>DIFICULDADES E LIÇÕES APRENDIDAS</vt:lpstr>
      <vt:lpstr>QA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Engenharia de dados aplicado à COVID 19</dc:title>
  <dc:creator>Tiago</dc:creator>
  <cp:lastModifiedBy>Tiago</cp:lastModifiedBy>
  <cp:revision>9</cp:revision>
  <dcterms:modified xsi:type="dcterms:W3CDTF">2021-03-13T14:39:07Z</dcterms:modified>
</cp:coreProperties>
</file>